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80" r:id="rId5"/>
    <p:sldId id="282" r:id="rId6"/>
    <p:sldId id="281" r:id="rId7"/>
    <p:sldId id="278" r:id="rId8"/>
    <p:sldId id="27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DF816B-674F-4C39-A228-A9A41DCEC84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7735E42-2E96-4B40-A1D6-250F7C12A2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Method</a:t>
          </a:r>
          <a:br>
            <a:rPr lang="en-US" b="0" i="0" dirty="0"/>
          </a:br>
          <a:r>
            <a:rPr lang="en-US" b="0" i="0" dirty="0"/>
            <a:t>Questions?</a:t>
          </a:r>
          <a:endParaRPr lang="en-US" dirty="0"/>
        </a:p>
      </dgm:t>
    </dgm:pt>
    <dgm:pt modelId="{49F35FB7-480E-4268-B9C1-7AFA4C08090A}" type="parTrans" cxnId="{F6B2ED7D-2763-49AB-A950-793198364844}">
      <dgm:prSet/>
      <dgm:spPr/>
      <dgm:t>
        <a:bodyPr/>
        <a:lstStyle/>
        <a:p>
          <a:endParaRPr lang="en-US"/>
        </a:p>
      </dgm:t>
    </dgm:pt>
    <dgm:pt modelId="{2D762DA8-169C-40E8-8AC9-119DDB01876B}" type="sibTrans" cxnId="{F6B2ED7D-2763-49AB-A950-793198364844}">
      <dgm:prSet/>
      <dgm:spPr/>
      <dgm:t>
        <a:bodyPr/>
        <a:lstStyle/>
        <a:p>
          <a:endParaRPr lang="en-US"/>
        </a:p>
      </dgm:t>
    </dgm:pt>
    <dgm:pt modelId="{4B0C8F5A-94E3-411C-B0A8-4A362B2D960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Presentation </a:t>
          </a:r>
          <a:br>
            <a:rPr lang="en-US" b="0" i="0"/>
          </a:br>
          <a:r>
            <a:rPr lang="en-US" b="0" i="0"/>
            <a:t>/ Demo</a:t>
          </a:r>
          <a:endParaRPr lang="en-US"/>
        </a:p>
      </dgm:t>
    </dgm:pt>
    <dgm:pt modelId="{F078A6BD-0993-466B-A65C-2BB27A26CA48}" type="parTrans" cxnId="{28D55F35-083E-4E24-A0F1-7DC9DDA7E2AA}">
      <dgm:prSet/>
      <dgm:spPr/>
      <dgm:t>
        <a:bodyPr/>
        <a:lstStyle/>
        <a:p>
          <a:endParaRPr lang="en-US"/>
        </a:p>
      </dgm:t>
    </dgm:pt>
    <dgm:pt modelId="{F95E1881-53CB-48E2-8EC0-57E0199F62A9}" type="sibTrans" cxnId="{28D55F35-083E-4E24-A0F1-7DC9DDA7E2AA}">
      <dgm:prSet/>
      <dgm:spPr/>
      <dgm:t>
        <a:bodyPr/>
        <a:lstStyle/>
        <a:p>
          <a:endParaRPr lang="en-US"/>
        </a:p>
      </dgm:t>
    </dgm:pt>
    <dgm:pt modelId="{E9648CC3-EF82-440F-AF1D-ED9B7C4456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Questions / Comments</a:t>
          </a:r>
          <a:endParaRPr lang="en-US"/>
        </a:p>
      </dgm:t>
    </dgm:pt>
    <dgm:pt modelId="{9085F042-A834-47E3-A8F5-AF7FC73D12BF}" type="parTrans" cxnId="{0C64BB90-677D-4307-BC9A-8BDB14E737D6}">
      <dgm:prSet/>
      <dgm:spPr/>
      <dgm:t>
        <a:bodyPr/>
        <a:lstStyle/>
        <a:p>
          <a:endParaRPr lang="en-US"/>
        </a:p>
      </dgm:t>
    </dgm:pt>
    <dgm:pt modelId="{0AB06642-AA13-4872-A4D4-DF6D09DD64B8}" type="sibTrans" cxnId="{0C64BB90-677D-4307-BC9A-8BDB14E737D6}">
      <dgm:prSet/>
      <dgm:spPr/>
      <dgm:t>
        <a:bodyPr/>
        <a:lstStyle/>
        <a:p>
          <a:endParaRPr lang="en-US"/>
        </a:p>
      </dgm:t>
    </dgm:pt>
    <dgm:pt modelId="{9AF0C0D6-C8B3-4C15-B5BF-F92321D4E9E8}" type="pres">
      <dgm:prSet presAssocID="{33DF816B-674F-4C39-A228-A9A41DCEC84F}" presName="root" presStyleCnt="0">
        <dgm:presLayoutVars>
          <dgm:dir/>
          <dgm:resizeHandles val="exact"/>
        </dgm:presLayoutVars>
      </dgm:prSet>
      <dgm:spPr/>
    </dgm:pt>
    <dgm:pt modelId="{533B7E96-F4AC-45DE-A248-9CBF1D14BD22}" type="pres">
      <dgm:prSet presAssocID="{87735E42-2E96-4B40-A1D6-250F7C12A209}" presName="compNode" presStyleCnt="0"/>
      <dgm:spPr/>
    </dgm:pt>
    <dgm:pt modelId="{AD078C01-D32B-48A8-9A4F-78174B5422EA}" type="pres">
      <dgm:prSet presAssocID="{87735E42-2E96-4B40-A1D6-250F7C12A20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griculture with solid fill"/>
        </a:ext>
      </dgm:extLst>
    </dgm:pt>
    <dgm:pt modelId="{E41632B8-E001-453E-9025-0CFF5EBE1B5D}" type="pres">
      <dgm:prSet presAssocID="{87735E42-2E96-4B40-A1D6-250F7C12A209}" presName="spaceRect" presStyleCnt="0"/>
      <dgm:spPr/>
    </dgm:pt>
    <dgm:pt modelId="{2827536C-EB26-4131-9F04-E09F9F2DB51E}" type="pres">
      <dgm:prSet presAssocID="{87735E42-2E96-4B40-A1D6-250F7C12A209}" presName="textRect" presStyleLbl="revTx" presStyleIdx="0" presStyleCnt="3">
        <dgm:presLayoutVars>
          <dgm:chMax val="1"/>
          <dgm:chPref val="1"/>
        </dgm:presLayoutVars>
      </dgm:prSet>
      <dgm:spPr/>
    </dgm:pt>
    <dgm:pt modelId="{53FF0A49-D08C-4F90-96CC-AEA7F53C78AA}" type="pres">
      <dgm:prSet presAssocID="{2D762DA8-169C-40E8-8AC9-119DDB01876B}" presName="sibTrans" presStyleCnt="0"/>
      <dgm:spPr/>
    </dgm:pt>
    <dgm:pt modelId="{F2CBE5C2-6462-4D41-B16F-467843A41E56}" type="pres">
      <dgm:prSet presAssocID="{4B0C8F5A-94E3-411C-B0A8-4A362B2D960E}" presName="compNode" presStyleCnt="0"/>
      <dgm:spPr/>
    </dgm:pt>
    <dgm:pt modelId="{C46EEFB6-F638-4675-B2C9-08A7B7339848}" type="pres">
      <dgm:prSet presAssocID="{4B0C8F5A-94E3-411C-B0A8-4A362B2D960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F34ACD1-6806-49A1-A48D-E6CA8A93E4C9}" type="pres">
      <dgm:prSet presAssocID="{4B0C8F5A-94E3-411C-B0A8-4A362B2D960E}" presName="spaceRect" presStyleCnt="0"/>
      <dgm:spPr/>
    </dgm:pt>
    <dgm:pt modelId="{AFD654AB-3084-43C0-B601-85AD49B40529}" type="pres">
      <dgm:prSet presAssocID="{4B0C8F5A-94E3-411C-B0A8-4A362B2D960E}" presName="textRect" presStyleLbl="revTx" presStyleIdx="1" presStyleCnt="3">
        <dgm:presLayoutVars>
          <dgm:chMax val="1"/>
          <dgm:chPref val="1"/>
        </dgm:presLayoutVars>
      </dgm:prSet>
      <dgm:spPr/>
    </dgm:pt>
    <dgm:pt modelId="{2F09F41C-319B-426A-B4FE-0D418F405109}" type="pres">
      <dgm:prSet presAssocID="{F95E1881-53CB-48E2-8EC0-57E0199F62A9}" presName="sibTrans" presStyleCnt="0"/>
      <dgm:spPr/>
    </dgm:pt>
    <dgm:pt modelId="{8BCD3F36-4B4D-455E-AF32-849C471EFC44}" type="pres">
      <dgm:prSet presAssocID="{E9648CC3-EF82-440F-AF1D-ED9B7C4456CE}" presName="compNode" presStyleCnt="0"/>
      <dgm:spPr/>
    </dgm:pt>
    <dgm:pt modelId="{BDB10BE5-ADAA-44B3-8649-98E26C71503B}" type="pres">
      <dgm:prSet presAssocID="{E9648CC3-EF82-440F-AF1D-ED9B7C4456C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1577FE55-D3AA-4731-AC6D-9551ED3DD59F}" type="pres">
      <dgm:prSet presAssocID="{E9648CC3-EF82-440F-AF1D-ED9B7C4456CE}" presName="spaceRect" presStyleCnt="0"/>
      <dgm:spPr/>
    </dgm:pt>
    <dgm:pt modelId="{9A4A5704-6059-4B69-AAB2-F3C25E8E3CB7}" type="pres">
      <dgm:prSet presAssocID="{E9648CC3-EF82-440F-AF1D-ED9B7C4456C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8D55F35-083E-4E24-A0F1-7DC9DDA7E2AA}" srcId="{33DF816B-674F-4C39-A228-A9A41DCEC84F}" destId="{4B0C8F5A-94E3-411C-B0A8-4A362B2D960E}" srcOrd="1" destOrd="0" parTransId="{F078A6BD-0993-466B-A65C-2BB27A26CA48}" sibTransId="{F95E1881-53CB-48E2-8EC0-57E0199F62A9}"/>
    <dgm:cxn modelId="{C360C96D-CC54-4ADF-A326-299C1D4F6650}" type="presOf" srcId="{87735E42-2E96-4B40-A1D6-250F7C12A209}" destId="{2827536C-EB26-4131-9F04-E09F9F2DB51E}" srcOrd="0" destOrd="0" presId="urn:microsoft.com/office/officeart/2018/2/layout/IconLabelList"/>
    <dgm:cxn modelId="{8C1E5A5A-A172-4455-82B5-284038DB5768}" type="presOf" srcId="{E9648CC3-EF82-440F-AF1D-ED9B7C4456CE}" destId="{9A4A5704-6059-4B69-AAB2-F3C25E8E3CB7}" srcOrd="0" destOrd="0" presId="urn:microsoft.com/office/officeart/2018/2/layout/IconLabelList"/>
    <dgm:cxn modelId="{F6B2ED7D-2763-49AB-A950-793198364844}" srcId="{33DF816B-674F-4C39-A228-A9A41DCEC84F}" destId="{87735E42-2E96-4B40-A1D6-250F7C12A209}" srcOrd="0" destOrd="0" parTransId="{49F35FB7-480E-4268-B9C1-7AFA4C08090A}" sibTransId="{2D762DA8-169C-40E8-8AC9-119DDB01876B}"/>
    <dgm:cxn modelId="{0C64BB90-677D-4307-BC9A-8BDB14E737D6}" srcId="{33DF816B-674F-4C39-A228-A9A41DCEC84F}" destId="{E9648CC3-EF82-440F-AF1D-ED9B7C4456CE}" srcOrd="2" destOrd="0" parTransId="{9085F042-A834-47E3-A8F5-AF7FC73D12BF}" sibTransId="{0AB06642-AA13-4872-A4D4-DF6D09DD64B8}"/>
    <dgm:cxn modelId="{990376E7-E819-4F9C-A876-14337F5A2970}" type="presOf" srcId="{4B0C8F5A-94E3-411C-B0A8-4A362B2D960E}" destId="{AFD654AB-3084-43C0-B601-85AD49B40529}" srcOrd="0" destOrd="0" presId="urn:microsoft.com/office/officeart/2018/2/layout/IconLabelList"/>
    <dgm:cxn modelId="{F3C809F0-B7EF-4B85-B493-45E0C4E23974}" type="presOf" srcId="{33DF816B-674F-4C39-A228-A9A41DCEC84F}" destId="{9AF0C0D6-C8B3-4C15-B5BF-F92321D4E9E8}" srcOrd="0" destOrd="0" presId="urn:microsoft.com/office/officeart/2018/2/layout/IconLabelList"/>
    <dgm:cxn modelId="{822520CB-BF20-4325-9491-B6959281EC84}" type="presParOf" srcId="{9AF0C0D6-C8B3-4C15-B5BF-F92321D4E9E8}" destId="{533B7E96-F4AC-45DE-A248-9CBF1D14BD22}" srcOrd="0" destOrd="0" presId="urn:microsoft.com/office/officeart/2018/2/layout/IconLabelList"/>
    <dgm:cxn modelId="{C3B5E7E6-5EB6-4F4E-848A-A7776AA0C5E3}" type="presParOf" srcId="{533B7E96-F4AC-45DE-A248-9CBF1D14BD22}" destId="{AD078C01-D32B-48A8-9A4F-78174B5422EA}" srcOrd="0" destOrd="0" presId="urn:microsoft.com/office/officeart/2018/2/layout/IconLabelList"/>
    <dgm:cxn modelId="{15AEFED6-DFA0-4BDF-ABF5-9F93A9A9F025}" type="presParOf" srcId="{533B7E96-F4AC-45DE-A248-9CBF1D14BD22}" destId="{E41632B8-E001-453E-9025-0CFF5EBE1B5D}" srcOrd="1" destOrd="0" presId="urn:microsoft.com/office/officeart/2018/2/layout/IconLabelList"/>
    <dgm:cxn modelId="{7B0E1491-4824-4B8F-81DE-5A5164AA593E}" type="presParOf" srcId="{533B7E96-F4AC-45DE-A248-9CBF1D14BD22}" destId="{2827536C-EB26-4131-9F04-E09F9F2DB51E}" srcOrd="2" destOrd="0" presId="urn:microsoft.com/office/officeart/2018/2/layout/IconLabelList"/>
    <dgm:cxn modelId="{60A90DB9-D203-479B-B907-3E6E4119192F}" type="presParOf" srcId="{9AF0C0D6-C8B3-4C15-B5BF-F92321D4E9E8}" destId="{53FF0A49-D08C-4F90-96CC-AEA7F53C78AA}" srcOrd="1" destOrd="0" presId="urn:microsoft.com/office/officeart/2018/2/layout/IconLabelList"/>
    <dgm:cxn modelId="{688D12DD-76A5-48CB-8376-EA111D02FE1C}" type="presParOf" srcId="{9AF0C0D6-C8B3-4C15-B5BF-F92321D4E9E8}" destId="{F2CBE5C2-6462-4D41-B16F-467843A41E56}" srcOrd="2" destOrd="0" presId="urn:microsoft.com/office/officeart/2018/2/layout/IconLabelList"/>
    <dgm:cxn modelId="{24BAA556-C80B-481E-B823-3F4943F4AACB}" type="presParOf" srcId="{F2CBE5C2-6462-4D41-B16F-467843A41E56}" destId="{C46EEFB6-F638-4675-B2C9-08A7B7339848}" srcOrd="0" destOrd="0" presId="urn:microsoft.com/office/officeart/2018/2/layout/IconLabelList"/>
    <dgm:cxn modelId="{67A9C6C9-5A32-419E-9974-73369D14CD8F}" type="presParOf" srcId="{F2CBE5C2-6462-4D41-B16F-467843A41E56}" destId="{AF34ACD1-6806-49A1-A48D-E6CA8A93E4C9}" srcOrd="1" destOrd="0" presId="urn:microsoft.com/office/officeart/2018/2/layout/IconLabelList"/>
    <dgm:cxn modelId="{DC5DBE21-EDED-492F-96EE-8C57C0BE44BF}" type="presParOf" srcId="{F2CBE5C2-6462-4D41-B16F-467843A41E56}" destId="{AFD654AB-3084-43C0-B601-85AD49B40529}" srcOrd="2" destOrd="0" presId="urn:microsoft.com/office/officeart/2018/2/layout/IconLabelList"/>
    <dgm:cxn modelId="{A47534EB-A77D-4063-906C-85E74A8AA5A4}" type="presParOf" srcId="{9AF0C0D6-C8B3-4C15-B5BF-F92321D4E9E8}" destId="{2F09F41C-319B-426A-B4FE-0D418F405109}" srcOrd="3" destOrd="0" presId="urn:microsoft.com/office/officeart/2018/2/layout/IconLabelList"/>
    <dgm:cxn modelId="{9662B321-9355-45BD-A4ED-AB04DB40D7BE}" type="presParOf" srcId="{9AF0C0D6-C8B3-4C15-B5BF-F92321D4E9E8}" destId="{8BCD3F36-4B4D-455E-AF32-849C471EFC44}" srcOrd="4" destOrd="0" presId="urn:microsoft.com/office/officeart/2018/2/layout/IconLabelList"/>
    <dgm:cxn modelId="{3B9F754F-AD1F-4E4F-83AA-563DF4AE5198}" type="presParOf" srcId="{8BCD3F36-4B4D-455E-AF32-849C471EFC44}" destId="{BDB10BE5-ADAA-44B3-8649-98E26C71503B}" srcOrd="0" destOrd="0" presId="urn:microsoft.com/office/officeart/2018/2/layout/IconLabelList"/>
    <dgm:cxn modelId="{8857FC57-6351-4FCE-B308-231EE6F3DDC9}" type="presParOf" srcId="{8BCD3F36-4B4D-455E-AF32-849C471EFC44}" destId="{1577FE55-D3AA-4731-AC6D-9551ED3DD59F}" srcOrd="1" destOrd="0" presId="urn:microsoft.com/office/officeart/2018/2/layout/IconLabelList"/>
    <dgm:cxn modelId="{528B8942-39D8-4CF3-9B16-7A95F87E9F9E}" type="presParOf" srcId="{8BCD3F36-4B4D-455E-AF32-849C471EFC44}" destId="{9A4A5704-6059-4B69-AAB2-F3C25E8E3CB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78C01-D32B-48A8-9A4F-78174B5422EA}">
      <dsp:nvSpPr>
        <dsp:cNvPr id="0" name=""/>
        <dsp:cNvSpPr/>
      </dsp:nvSpPr>
      <dsp:spPr>
        <a:xfrm>
          <a:off x="938072" y="425888"/>
          <a:ext cx="1449518" cy="144951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7536C-EB26-4131-9F04-E09F9F2DB51E}">
      <dsp:nvSpPr>
        <dsp:cNvPr id="0" name=""/>
        <dsp:cNvSpPr/>
      </dsp:nvSpPr>
      <dsp:spPr>
        <a:xfrm>
          <a:off x="52256" y="2258388"/>
          <a:ext cx="322115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Method</a:t>
          </a:r>
          <a:br>
            <a:rPr lang="en-US" sz="2300" b="0" i="0" kern="1200" dirty="0"/>
          </a:br>
          <a:r>
            <a:rPr lang="en-US" sz="2300" b="0" i="0" kern="1200" dirty="0"/>
            <a:t>Questions?</a:t>
          </a:r>
          <a:endParaRPr lang="en-US" sz="2300" kern="1200" dirty="0"/>
        </a:p>
      </dsp:txBody>
      <dsp:txXfrm>
        <a:off x="52256" y="2258388"/>
        <a:ext cx="3221151" cy="720000"/>
      </dsp:txXfrm>
    </dsp:sp>
    <dsp:sp modelId="{C46EEFB6-F638-4675-B2C9-08A7B7339848}">
      <dsp:nvSpPr>
        <dsp:cNvPr id="0" name=""/>
        <dsp:cNvSpPr/>
      </dsp:nvSpPr>
      <dsp:spPr>
        <a:xfrm>
          <a:off x="4722925" y="425888"/>
          <a:ext cx="1449518" cy="14495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654AB-3084-43C0-B601-85AD49B40529}">
      <dsp:nvSpPr>
        <dsp:cNvPr id="0" name=""/>
        <dsp:cNvSpPr/>
      </dsp:nvSpPr>
      <dsp:spPr>
        <a:xfrm>
          <a:off x="3837109" y="2258388"/>
          <a:ext cx="322115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Presentation </a:t>
          </a:r>
          <a:br>
            <a:rPr lang="en-US" sz="2300" b="0" i="0" kern="1200"/>
          </a:br>
          <a:r>
            <a:rPr lang="en-US" sz="2300" b="0" i="0" kern="1200"/>
            <a:t>/ Demo</a:t>
          </a:r>
          <a:endParaRPr lang="en-US" sz="2300" kern="1200"/>
        </a:p>
      </dsp:txBody>
      <dsp:txXfrm>
        <a:off x="3837109" y="2258388"/>
        <a:ext cx="3221151" cy="720000"/>
      </dsp:txXfrm>
    </dsp:sp>
    <dsp:sp modelId="{BDB10BE5-ADAA-44B3-8649-98E26C71503B}">
      <dsp:nvSpPr>
        <dsp:cNvPr id="0" name=""/>
        <dsp:cNvSpPr/>
      </dsp:nvSpPr>
      <dsp:spPr>
        <a:xfrm>
          <a:off x="8507778" y="425888"/>
          <a:ext cx="1449518" cy="144951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4A5704-6059-4B69-AAB2-F3C25E8E3CB7}">
      <dsp:nvSpPr>
        <dsp:cNvPr id="0" name=""/>
        <dsp:cNvSpPr/>
      </dsp:nvSpPr>
      <dsp:spPr>
        <a:xfrm>
          <a:off x="7621962" y="2258388"/>
          <a:ext cx="322115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Questions / Comments</a:t>
          </a:r>
          <a:endParaRPr lang="en-US" sz="2300" kern="1200"/>
        </a:p>
      </dsp:txBody>
      <dsp:txXfrm>
        <a:off x="7621962" y="2258388"/>
        <a:ext cx="3221151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6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8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96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453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5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39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59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03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29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3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5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4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8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6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8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09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4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ECBFAF-0EA6-4FED-9488-85A0D9F3016A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3E5E9-B1BE-4AAD-B71C-01F2E319C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82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in-global.org/docs/gg_recommended_procedures.docx" TargetMode="External"/><Relationship Id="rId2" Type="http://schemas.openxmlformats.org/officeDocument/2006/relationships/hyperlink" Target="http://grin-global.org/docs/gg_method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6A222EB-A81E-4238-B08D-AAB1828C8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14676C-074B-475A-8346-9C901C86C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9C4C8E-197B-4679-AE96-B5147F971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>
                <a:alpha val="7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C046A56C-9B5F-4DC5-ACF9-006D2126D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1266958"/>
            <a:ext cx="2904124" cy="4528457"/>
          </a:xfrm>
        </p:spPr>
        <p:txBody>
          <a:bodyPr anchor="ctr">
            <a:normAutofit/>
          </a:bodyPr>
          <a:lstStyle/>
          <a:p>
            <a:pPr algn="r"/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Sept. 27,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52EDA1-4223-403F-BEE7-AA0D21BAF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5" y="1266958"/>
            <a:ext cx="6808362" cy="4528457"/>
          </a:xfrm>
        </p:spPr>
        <p:txBody>
          <a:bodyPr anchor="ctr">
            <a:normAutofit/>
          </a:bodyPr>
          <a:lstStyle/>
          <a:p>
            <a:r>
              <a:rPr lang="en-US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70071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E0B9CC-5CBC-4860-9C2D-CA3A849D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Agenda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B5219D-87FD-8ED1-97ED-5A656A369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82383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264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7995-E491-46FD-B5AC-8BF33EEB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016EEE-FC39-3806-E001-5111AB531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706" y="1266339"/>
            <a:ext cx="8946541" cy="82793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method table is linked to / from 13 places in the database </a:t>
            </a:r>
            <a:endParaRPr lang="en-US" sz="3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FBE332-FAAC-08AC-171F-D09E32FFE4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87622"/>
              </p:ext>
            </p:extLst>
          </p:nvPr>
        </p:nvGraphicFramePr>
        <p:xfrm>
          <a:off x="646111" y="2094273"/>
          <a:ext cx="9638320" cy="4470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4603">
                  <a:extLst>
                    <a:ext uri="{9D8B030D-6E8A-4147-A177-3AD203B41FA5}">
                      <a16:colId xmlns:a16="http://schemas.microsoft.com/office/drawing/2014/main" val="1308489478"/>
                    </a:ext>
                  </a:extLst>
                </a:gridCol>
                <a:gridCol w="4353717">
                  <a:extLst>
                    <a:ext uri="{9D8B030D-6E8A-4147-A177-3AD203B41FA5}">
                      <a16:colId xmlns:a16="http://schemas.microsoft.com/office/drawing/2014/main" val="1489315037"/>
                    </a:ext>
                  </a:extLst>
                </a:gridCol>
              </a:tblGrid>
              <a:tr h="1863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table_name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field_name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3900736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accession_action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5859542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crop_trait_observation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972974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inventory_action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7934518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method_map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787038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genetic_annotation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266578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inventory_quality_status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7121036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crop_trait_observation_data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361189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feedback_result_trait_obs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8963605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inventory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preservation_method_id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5295759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inventory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regeneration_method_id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786170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citation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7599160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method_attach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method_id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2350807"/>
                  </a:ext>
                </a:extLst>
              </a:tr>
              <a:tr h="329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accession_inv_group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method_id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616438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8BAC3E3C-5DDC-0D72-EED8-330C4FDE6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309" y="2255043"/>
            <a:ext cx="23300810" cy="80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9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68508-4FC3-3DF1-F72C-14FE7E2D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326E5-5CDF-6425-C131-7D9E6F1A7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For observations - the method typically describes where and how the plant was grown and tested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Elsewhere it might be used to give details on some other process or test</a:t>
            </a:r>
          </a:p>
        </p:txBody>
      </p:sp>
    </p:spTree>
    <p:extLst>
      <p:ext uri="{BB962C8B-B14F-4D97-AF65-F5344CB8AC3E}">
        <p14:creationId xmlns:p14="http://schemas.microsoft.com/office/powerpoint/2010/main" val="486172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1879-1988-ED1E-D157-EF7C2DFA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provide a narrative – details for future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8D443-01CD-0215-826C-CA9B812D6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Method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field is often optional in dataviews where used, but it is a required field when recording </a:t>
            </a:r>
            <a:r>
              <a:rPr lang="en-US" sz="24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Crop Trait Observation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records</a:t>
            </a:r>
            <a:b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… before any observations can be recorded, the relevant methods must be defined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When creating method records, include details - to provide specifics and adequate information about the environment, the trial, etc.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2889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6BF4-2398-51C8-E922-935E5E640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264B3-3D73-A4C8-D38A-166D071CA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61305"/>
            <a:ext cx="10080883" cy="41954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Method has a method table / dv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Method Map relates Curators to Methods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Method Attach:  We can now attach images to Methods via the recently modified attachment wizard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Methods are associated to an accession via an observation record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In the CT, a Method in the left panel can be used as a “filter” and in the datagrid, in the accession DV, accessions w/ observations using that method will be listed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When creating a Method Citation, use the Method Citation dv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51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35799-FDCC-F79B-87FF-5E101BCE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E1188-9258-2B60-D26B-BD94D6D71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file:</a:t>
            </a:r>
            <a:br>
              <a:rPr lang="en-US" dirty="0"/>
            </a:br>
            <a:r>
              <a:rPr lang="en-US" dirty="0">
                <a:hlinkClick r:id="rId2"/>
              </a:rPr>
              <a:t>http://grin-global.org/docs/gg_methods.pdf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Administrator’s Recommended Procedures Guide:</a:t>
            </a:r>
            <a:br>
              <a:rPr lang="en-US" dirty="0"/>
            </a:br>
            <a:r>
              <a:rPr lang="en-US" dirty="0">
                <a:hlinkClick r:id="rId3"/>
              </a:rPr>
              <a:t>https://www.grin-global.org/docs/gg_recommended_procedures.docx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884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F28F-B9A8-E490-1087-AD33668E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5812C-FA65-E51E-49E8-6CD1AA133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Author: Martin Reisinger</a:t>
            </a:r>
          </a:p>
          <a:p>
            <a:r>
              <a:rPr lang="en-US" dirty="0"/>
              <a:t>Revision Date: October 4, 2022</a:t>
            </a:r>
          </a:p>
        </p:txBody>
      </p:sp>
    </p:spTree>
    <p:extLst>
      <p:ext uri="{BB962C8B-B14F-4D97-AF65-F5344CB8AC3E}">
        <p14:creationId xmlns:p14="http://schemas.microsoft.com/office/powerpoint/2010/main" val="60491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909</TotalTime>
  <Words>377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Methods</vt:lpstr>
      <vt:lpstr>Agenda</vt:lpstr>
      <vt:lpstr>Methods…</vt:lpstr>
      <vt:lpstr>Method Purpose</vt:lpstr>
      <vt:lpstr>Methods provide a narrative – details for future reference</vt:lpstr>
      <vt:lpstr>Method Facts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Reisinger, Marty</dc:creator>
  <cp:lastModifiedBy>Reisinger, Marty</cp:lastModifiedBy>
  <cp:revision>30</cp:revision>
  <dcterms:created xsi:type="dcterms:W3CDTF">2021-03-11T14:46:40Z</dcterms:created>
  <dcterms:modified xsi:type="dcterms:W3CDTF">2022-10-04T14:58:59Z</dcterms:modified>
</cp:coreProperties>
</file>